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895" r:id="rId1"/>
    <p:sldMasterId id="2147483911" r:id="rId2"/>
  </p:sldMasterIdLst>
  <p:notesMasterIdLst>
    <p:notesMasterId r:id="rId17"/>
  </p:notesMasterIdLst>
  <p:sldIdLst>
    <p:sldId id="256" r:id="rId3"/>
    <p:sldId id="288" r:id="rId4"/>
    <p:sldId id="289" r:id="rId5"/>
    <p:sldId id="290" r:id="rId6"/>
    <p:sldId id="291" r:id="rId7"/>
    <p:sldId id="292" r:id="rId8"/>
    <p:sldId id="293" r:id="rId9"/>
    <p:sldId id="300" r:id="rId10"/>
    <p:sldId id="294" r:id="rId11"/>
    <p:sldId id="296" r:id="rId12"/>
    <p:sldId id="295" r:id="rId13"/>
    <p:sldId id="297" r:id="rId14"/>
    <p:sldId id="298" r:id="rId15"/>
    <p:sldId id="29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432FF"/>
    <a:srgbClr val="0054FF"/>
    <a:srgbClr val="002164"/>
    <a:srgbClr val="284B87"/>
    <a:srgbClr val="FF93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8"/>
    <p:restoredTop sz="85976" autoAdjust="0"/>
  </p:normalViewPr>
  <p:slideViewPr>
    <p:cSldViewPr snapToGrid="0" snapToObjects="1">
      <p:cViewPr varScale="1">
        <p:scale>
          <a:sx n="97" d="100"/>
          <a:sy n="97" d="100"/>
        </p:scale>
        <p:origin x="126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84"/>
    </p:cViewPr>
  </p:sorterViewPr>
  <p:notesViewPr>
    <p:cSldViewPr snapToGrid="0" snapToObjects="1">
      <p:cViewPr varScale="1">
        <p:scale>
          <a:sx n="84" d="100"/>
          <a:sy n="84" d="100"/>
        </p:scale>
        <p:origin x="26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D59C3-BCF5-BC45-87ED-AF8758B445C8}" type="datetimeFigureOut">
              <a:rPr lang="en-US" smtClean="0"/>
              <a:t>8/21/22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2884E-AB51-CE46-B606-030E2D62B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9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884E-AB51-CE46-B606-030E2D62BAA2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28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DCF7E-FB46-3B48-B977-64FFA50F7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474168-492A-8C45-A7AE-721DFF49F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FD6F69-1A67-374A-B49A-C20D80692088}"/>
              </a:ext>
            </a:extLst>
          </p:cNvPr>
          <p:cNvSpPr/>
          <p:nvPr userDrawn="1"/>
        </p:nvSpPr>
        <p:spPr>
          <a:xfrm>
            <a:off x="-7882" y="0"/>
            <a:ext cx="12199882" cy="1797804"/>
          </a:xfrm>
          <a:prstGeom prst="rect">
            <a:avLst/>
          </a:prstGeom>
          <a:solidFill>
            <a:srgbClr val="002060">
              <a:alpha val="7059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70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33EB6-81CC-0F4B-B6B9-719D277A4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C89C8-F198-704C-9C87-3C64FBB71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B2A61-B83E-6E41-918C-53242064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4C05-CC1E-984E-9930-1DFA8CFF9417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5303-AE18-8D45-B279-836E3386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CABEA-224B-EF4C-A3FD-998E916F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DB82BC-089E-A242-9D38-482496E709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5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999B44-FF35-0E4B-8943-9706120AA8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3A414-E73A-2B45-AEF6-3D9856E16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D9A0C-1C2C-7444-A55C-3953C420C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B14D-F989-2A4E-B0AF-6542590B9072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875FF-65D2-F24C-A4D0-830418E57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24567-15FA-C64F-8B2F-CD4E1CC5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E56AA9-9BBA-E441-8680-CA3F2F2B05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84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61F76-998F-3A47-8839-D7A4C0735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94EA5-BBEA-7345-AFAA-5F19855C7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B30F3-764B-7443-BD9E-B13FD882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88714-FB61-D840-9B99-BCE407A69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A35A3-7B56-AE4B-8F7B-B5F36E42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05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4D6AD-0526-134D-9EA2-50048B4FD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FC9A6-4051-F849-9AA5-08462F4F5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34FE6-C6E0-0A45-A74C-352977AE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89703-58D0-014B-8F09-94313E13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7AA52-4BF2-EC48-A81F-E4F1DFBBD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41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D30EF-F4E4-AF47-A2DA-BF81F7037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C8683-5642-D94C-BB37-44368DCB3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AFC18-B983-FE45-A6EC-0D2377F4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8D5FD-6B4F-7E44-9287-3D7AC852B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2A450-0012-624E-B022-F917D0E6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24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CCBFB-F96E-CF42-BBB3-953AF76FE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2C055-8EE3-6F46-B904-0DF57BDF8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CF5B9-AACA-4B43-B486-7C33DE64B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E778D-66F2-0243-B1BA-3C917955B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6CC27-565D-FC43-BB5F-864A7476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B8496-1DC2-4F4E-AE7C-A5345D5F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50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06535-315F-FC41-A28C-17CB60095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06DA7-B146-FD4C-8BA0-F018C5409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BD45D-C52A-F54D-9581-2129FD65E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F55095-DC27-B647-B63C-D95583BA4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AEFF56-FF96-B74A-A763-5A4011B8F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069D8A-E1DF-3D42-9004-32E145C83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2D6BA3-CC24-BF44-A911-B319E2EA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15E851-7F1B-4846-BD4F-46B4CC66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68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CEC7E-F766-F446-AFB1-62E34ECBD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80A70E-217F-8C41-A949-294713730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A5E3D6-B075-A942-AEBD-47144F20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F8348-CCC6-C64B-952D-F8649A412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11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585D2-C33A-6A44-961D-104A4E13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A5083-F53C-3F42-ABA2-7E9D3CB61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F506F-F962-8546-BAAF-3A2FE791E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95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4D0E0-E580-7049-B728-F6A763DDE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37528-0045-1745-9E4B-97B864C35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E29AA-6E0A-8444-A5D4-8BF8C9469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74235-7FB5-A44E-9FBD-8AD1AB46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46BB6-C20C-FD4C-8F64-A31FD95A8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94997-51BB-E043-B98E-394018CBD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7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B5109-E9F6-4E40-B084-F201F2994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FE277-EE8D-BF4A-B42C-BB51A8F44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F05A1B-7AA1-454D-9EB6-924D4C7D8E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947405"/>
      </p:ext>
    </p:extLst>
  </p:cSld>
  <p:clrMapOvr>
    <a:masterClrMapping/>
  </p:clrMapOvr>
  <p:hf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B65CC-99D8-314D-9796-59EB98C7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8ABC01-8AE4-774B-A250-788334FEA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FC2AA4-8377-CE43-AEE0-915C14728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7CCFA-1952-BA40-A391-5BF1380A4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ABB9B-43A5-C74C-B179-0DC88269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32883-2B0E-EA40-BC87-FF02D9E0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55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E9C9A-C072-9244-8063-67F995C10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3F80F-6E6B-C844-AC08-E8A63FBBD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9159D-54B5-8643-A316-840B1A50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06279-899B-9440-BDC9-7209B62B8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98444-BD70-8B44-BC6F-A76E3DBF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524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C23CE5-FC35-3A48-90FE-7B1950F301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CE72A-8D9B-1A47-9F5A-203018B15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A576-B8C6-C243-9AE0-F9C86654A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6FDE8-1F7B-A748-BD46-0942972E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5302B-BA6C-3A4C-8A1B-9979555F3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4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1B0A-D44D-F041-8759-BD9FB3F27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3CA5B-A313-7A48-B2D4-A898C08B8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ABB997-6C85-C64A-8C90-038B0CA8BE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3F9BB-64A1-B44C-BA9D-BF06D679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37D79-DA95-AA4F-8A76-A169FDD75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B57D7B-8BF6-4F40-8B3F-CDD981926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32008-1E24-314E-AEAC-F8FE2CB2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4AB0-2FEC-7F4A-A9C7-810BDEE4ECD3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0B1D1-700D-E440-B572-538AC894F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71A78-9121-894B-9D87-EEB3E127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A94D5F-7DFF-C847-A172-7B8C96D3A7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15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0FDB-251D-004D-8388-866AD88E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39EC1-A882-2343-8A47-EE1308722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96AE0-7D57-CE45-B1D6-0DB8D9AED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5FCEF3-C377-4747-9A6B-46EB66042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26FCC-2243-5D46-ABCD-90D306CCF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44F206-8872-3E44-91AF-3FA076484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AD48-39CC-574F-A277-7DDF4D97C115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73977E-BAA8-F147-84ED-8398131EE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21DDB2-65E3-8B45-B61B-421356079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8586FA8-2D36-8840-B2A5-BE61E63CC7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6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2464F-510B-5A49-98C0-C1C17CAFA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9FD8F1-EB3D-4146-ABE4-9079F9EE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53E-52F8-5243-9430-148D4C4741B0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C0931E-1E38-7045-AA15-49AB639B5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DCC1D-67BB-BF48-883E-568F0394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085C8E-E685-BB43-894E-A584192384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03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C31703-7FA5-AB41-AFA8-B2760BAD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11A0-C4D5-0A41-96FB-B1A622FC2FA8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6272D-9306-D842-8EC7-DECAEE79E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02725-A816-B74B-BAE0-2600DD156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EC6275-9940-C747-8E4B-D372A09AC5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1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68514-0189-0743-877F-43AFAD984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BF8F-83D1-E64F-B329-9FB176711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ACD41-1F0D-E64E-B5C4-B1AF3AB9C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79D59-6706-694E-8A04-1B4D3A6B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AB8D-1F8B-5C46-AE68-5364F04CE7C8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232D3-A804-A34B-9147-573DCD3C0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4FEDF-16DA-9647-B8E5-2EB02E26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2401A6-C1FB-834E-A72F-91A4D62046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3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920D7-D7FE-FE4A-86A2-86DCC0AA5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F8719B-4970-334D-AADC-CC92FF499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CEC96-06EF-F24B-944F-ED8EAFB92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729D6-C012-E143-9A86-3B23778F5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262-A375-6944-A3A6-738BB5912950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B0607-A82E-6F4F-8C26-03747E4D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2F9A7-E7DF-ED48-ABA1-AE7781CC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7F45C2-D699-C14A-A11B-BF6E5AE859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15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E4F57-5AAF-F44E-BD4A-1298EC458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FC798-413A-5046-9B26-233F65EED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E81C8-AA3C-414E-AE68-654F4C371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6F739-D444-2D49-8365-D011425B6819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A482-8990-5C46-A57E-B4E36D3D9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EFA47-0688-4C4E-B796-AE6B98D83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AE4C88-D90E-1F4A-ABAD-9B437180F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4EC31-279B-5646-8CF4-28867CA58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CA904-F81D-0C43-B16E-9B8EC71A9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4C51A-00F6-874F-87F5-CD40AEA51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AB16D-AD37-5B49-8178-45F110403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EC2A38-0020-6649-8C8B-AB9C888C64C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2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349" y="420685"/>
            <a:ext cx="10529937" cy="1261158"/>
          </a:xfrm>
        </p:spPr>
        <p:txBody>
          <a:bodyPr>
            <a:noAutofit/>
          </a:bodyPr>
          <a:lstStyle/>
          <a:p>
            <a:r>
              <a:rPr lang="en-US" altLang="en-US" b="1" dirty="0"/>
              <a:t>Dijkstra’s Shortest Path Algorithm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6239" y="4892771"/>
            <a:ext cx="5677546" cy="628999"/>
          </a:xfrm>
        </p:spPr>
        <p:txBody>
          <a:bodyPr>
            <a:noAutofit/>
          </a:bodyPr>
          <a:lstStyle/>
          <a:p>
            <a:r>
              <a:rPr lang="en-US" sz="3500" dirty="0"/>
              <a:t>Sajedul Talukder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006FC3C-963C-D144-AC08-B60F95F35F7A}"/>
              </a:ext>
            </a:extLst>
          </p:cNvPr>
          <p:cNvSpPr txBox="1">
            <a:spLocks/>
          </p:cNvSpPr>
          <p:nvPr/>
        </p:nvSpPr>
        <p:spPr>
          <a:xfrm>
            <a:off x="1566862" y="4200042"/>
            <a:ext cx="9144000" cy="4026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Lecture note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9C22D36-4356-E2F0-E66D-5862D6097C79}"/>
              </a:ext>
            </a:extLst>
          </p:cNvPr>
          <p:cNvSpPr txBox="1">
            <a:spLocks/>
          </p:cNvSpPr>
          <p:nvPr/>
        </p:nvSpPr>
        <p:spPr>
          <a:xfrm>
            <a:off x="1550150" y="2793135"/>
            <a:ext cx="9144000" cy="4026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97C"/>
                </a:solidFill>
              </a:rPr>
              <a:t>CS 330 Intro to the Design and Analysis of Algorithms</a:t>
            </a:r>
          </a:p>
        </p:txBody>
      </p:sp>
    </p:spTree>
    <p:extLst>
      <p:ext uri="{BB962C8B-B14F-4D97-AF65-F5344CB8AC3E}">
        <p14:creationId xmlns:p14="http://schemas.microsoft.com/office/powerpoint/2010/main" val="3693237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/>
          <a:lstStyle/>
          <a:p>
            <a:r>
              <a:rPr lang="en-US" altLang="en-US" dirty="0"/>
              <a:t>Dijkstra's algorithm - Example </a:t>
            </a:r>
          </a:p>
        </p:txBody>
      </p:sp>
      <p:grpSp>
        <p:nvGrpSpPr>
          <p:cNvPr id="7" name="Group 3">
            <a:extLst>
              <a:ext uri="{FF2B5EF4-FFF2-40B4-BE49-F238E27FC236}">
                <a16:creationId xmlns:a16="http://schemas.microsoft.com/office/drawing/2014/main" id="{7195953A-E521-8A48-AB7C-1F4C7A11BC13}"/>
              </a:ext>
            </a:extLst>
          </p:cNvPr>
          <p:cNvGrpSpPr>
            <a:grpSpLocks/>
          </p:cNvGrpSpPr>
          <p:nvPr/>
        </p:nvGrpSpPr>
        <p:grpSpPr bwMode="auto">
          <a:xfrm>
            <a:off x="827313" y="1808751"/>
            <a:ext cx="5047532" cy="3592285"/>
            <a:chOff x="192" y="1256"/>
            <a:chExt cx="2328" cy="1672"/>
          </a:xfrm>
        </p:grpSpPr>
        <p:sp>
          <p:nvSpPr>
            <p:cNvPr id="9" name="Oval 4">
              <a:extLst>
                <a:ext uri="{FF2B5EF4-FFF2-40B4-BE49-F238E27FC236}">
                  <a16:creationId xmlns:a16="http://schemas.microsoft.com/office/drawing/2014/main" id="{0F70DD1F-606F-4E42-B0E3-CF9BAA9582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256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3200" dirty="0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0" name="Oval 5">
              <a:extLst>
                <a:ext uri="{FF2B5EF4-FFF2-40B4-BE49-F238E27FC236}">
                  <a16:creationId xmlns:a16="http://schemas.microsoft.com/office/drawing/2014/main" id="{BA59D0F2-C768-7C40-8FA8-FDD22AAEC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640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3200" dirty="0"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1" name="Oval 6">
              <a:extLst>
                <a:ext uri="{FF2B5EF4-FFF2-40B4-BE49-F238E27FC236}">
                  <a16:creationId xmlns:a16="http://schemas.microsoft.com/office/drawing/2014/main" id="{F0A5C0B7-C2B3-EC48-822A-1CEECEE69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9" y="2538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3200" dirty="0"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13" name="Oval 8">
              <a:extLst>
                <a:ext uri="{FF2B5EF4-FFF2-40B4-BE49-F238E27FC236}">
                  <a16:creationId xmlns:a16="http://schemas.microsoft.com/office/drawing/2014/main" id="{F09AFAFE-AF67-2843-972B-31DC86BE15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9" y="1358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3200" dirty="0"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FD3B19CF-D876-3A46-B4B2-B50C3DEB7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2" y="1866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3200" dirty="0">
                  <a:ea typeface="宋体" panose="02010600030101010101" pitchFamily="2" charset="-122"/>
                </a:rPr>
                <a:t>C</a:t>
              </a:r>
            </a:p>
          </p:txBody>
        </p:sp>
        <p:cxnSp>
          <p:nvCxnSpPr>
            <p:cNvPr id="23" name="AutoShape 18">
              <a:extLst>
                <a:ext uri="{FF2B5EF4-FFF2-40B4-BE49-F238E27FC236}">
                  <a16:creationId xmlns:a16="http://schemas.microsoft.com/office/drawing/2014/main" id="{DB2F8A9C-E5C6-0F4E-BF2C-C797C37D5EAE}"/>
                </a:ext>
              </a:extLst>
            </p:cNvPr>
            <p:cNvCxnSpPr>
              <a:cxnSpLocks noChangeShapeType="1"/>
              <a:stCxn id="9" idx="6"/>
              <a:endCxn id="13" idx="1"/>
            </p:cNvCxnSpPr>
            <p:nvPr/>
          </p:nvCxnSpPr>
          <p:spPr bwMode="auto">
            <a:xfrm>
              <a:off x="480" y="1400"/>
              <a:ext cx="98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19">
              <a:extLst>
                <a:ext uri="{FF2B5EF4-FFF2-40B4-BE49-F238E27FC236}">
                  <a16:creationId xmlns:a16="http://schemas.microsoft.com/office/drawing/2014/main" id="{DE3A75DD-6124-C84C-B6BF-F446D21D01F5}"/>
                </a:ext>
              </a:extLst>
            </p:cNvPr>
            <p:cNvCxnSpPr>
              <a:cxnSpLocks noChangeShapeType="1"/>
              <a:stCxn id="9" idx="4"/>
              <a:endCxn id="10" idx="0"/>
            </p:cNvCxnSpPr>
            <p:nvPr/>
          </p:nvCxnSpPr>
          <p:spPr bwMode="auto">
            <a:xfrm>
              <a:off x="336" y="1544"/>
              <a:ext cx="0" cy="10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20">
              <a:extLst>
                <a:ext uri="{FF2B5EF4-FFF2-40B4-BE49-F238E27FC236}">
                  <a16:creationId xmlns:a16="http://schemas.microsoft.com/office/drawing/2014/main" id="{983FC68A-9412-F946-B7DF-F6B39028969B}"/>
                </a:ext>
              </a:extLst>
            </p:cNvPr>
            <p:cNvCxnSpPr>
              <a:cxnSpLocks noChangeShapeType="1"/>
              <a:stCxn id="10" idx="6"/>
              <a:endCxn id="11" idx="3"/>
            </p:cNvCxnSpPr>
            <p:nvPr/>
          </p:nvCxnSpPr>
          <p:spPr bwMode="auto">
            <a:xfrm flipV="1">
              <a:off x="480" y="2784"/>
              <a:ext cx="98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21">
              <a:extLst>
                <a:ext uri="{FF2B5EF4-FFF2-40B4-BE49-F238E27FC236}">
                  <a16:creationId xmlns:a16="http://schemas.microsoft.com/office/drawing/2014/main" id="{0FF37D7C-7E4A-C344-923A-1333D2BC2E7B}"/>
                </a:ext>
              </a:extLst>
            </p:cNvPr>
            <p:cNvCxnSpPr>
              <a:cxnSpLocks noChangeShapeType="1"/>
              <a:stCxn id="11" idx="0"/>
              <a:endCxn id="13" idx="4"/>
            </p:cNvCxnSpPr>
            <p:nvPr/>
          </p:nvCxnSpPr>
          <p:spPr bwMode="auto">
            <a:xfrm flipV="1">
              <a:off x="1563" y="1646"/>
              <a:ext cx="0" cy="8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22">
              <a:extLst>
                <a:ext uri="{FF2B5EF4-FFF2-40B4-BE49-F238E27FC236}">
                  <a16:creationId xmlns:a16="http://schemas.microsoft.com/office/drawing/2014/main" id="{D2C0B4A7-791B-4944-8D71-E0558E4D08E1}"/>
                </a:ext>
              </a:extLst>
            </p:cNvPr>
            <p:cNvCxnSpPr>
              <a:cxnSpLocks noChangeShapeType="1"/>
              <a:stCxn id="10" idx="7"/>
              <a:endCxn id="13" idx="3"/>
            </p:cNvCxnSpPr>
            <p:nvPr/>
          </p:nvCxnSpPr>
          <p:spPr bwMode="auto">
            <a:xfrm flipV="1">
              <a:off x="438" y="1604"/>
              <a:ext cx="1023" cy="10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24">
              <a:extLst>
                <a:ext uri="{FF2B5EF4-FFF2-40B4-BE49-F238E27FC236}">
                  <a16:creationId xmlns:a16="http://schemas.microsoft.com/office/drawing/2014/main" id="{D1394C03-34D2-B844-A120-968B875744D9}"/>
                </a:ext>
              </a:extLst>
            </p:cNvPr>
            <p:cNvCxnSpPr>
              <a:cxnSpLocks noChangeShapeType="1"/>
              <a:stCxn id="13" idx="6"/>
              <a:endCxn id="14" idx="1"/>
            </p:cNvCxnSpPr>
            <p:nvPr/>
          </p:nvCxnSpPr>
          <p:spPr bwMode="auto">
            <a:xfrm>
              <a:off x="1707" y="1502"/>
              <a:ext cx="567" cy="4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2" name="AutoShape 22">
            <a:extLst>
              <a:ext uri="{FF2B5EF4-FFF2-40B4-BE49-F238E27FC236}">
                <a16:creationId xmlns:a16="http://schemas.microsoft.com/office/drawing/2014/main" id="{532B18DE-3E2D-B848-9F7B-218E45A8E99F}"/>
              </a:ext>
            </a:extLst>
          </p:cNvPr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4112112" y="3647484"/>
            <a:ext cx="1229743" cy="12250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9700" name="Table 29699">
            <a:extLst>
              <a:ext uri="{FF2B5EF4-FFF2-40B4-BE49-F238E27FC236}">
                <a16:creationId xmlns:a16="http://schemas.microsoft.com/office/drawing/2014/main" id="{7AD049AF-FAD3-4547-AB0B-BE138224C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42222"/>
              </p:ext>
            </p:extLst>
          </p:nvPr>
        </p:nvGraphicFramePr>
        <p:xfrm>
          <a:off x="7751011" y="1797864"/>
          <a:ext cx="3831006" cy="390797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77002">
                  <a:extLst>
                    <a:ext uri="{9D8B030D-6E8A-4147-A177-3AD203B41FA5}">
                      <a16:colId xmlns:a16="http://schemas.microsoft.com/office/drawing/2014/main" val="2731340901"/>
                    </a:ext>
                  </a:extLst>
                </a:gridCol>
                <a:gridCol w="1277002">
                  <a:extLst>
                    <a:ext uri="{9D8B030D-6E8A-4147-A177-3AD203B41FA5}">
                      <a16:colId xmlns:a16="http://schemas.microsoft.com/office/drawing/2014/main" val="3287672321"/>
                    </a:ext>
                  </a:extLst>
                </a:gridCol>
                <a:gridCol w="1277002">
                  <a:extLst>
                    <a:ext uri="{9D8B030D-6E8A-4147-A177-3AD203B41FA5}">
                      <a16:colId xmlns:a16="http://schemas.microsoft.com/office/drawing/2014/main" val="4164697176"/>
                    </a:ext>
                  </a:extLst>
                </a:gridCol>
              </a:tblGrid>
              <a:tr h="5987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Vertex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Shortest distance from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Previous vertex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119156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10155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48062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202083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239638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282763"/>
                  </a:ext>
                </a:extLst>
              </a:tr>
            </a:tbl>
          </a:graphicData>
        </a:graphic>
      </p:graphicFrame>
      <p:sp>
        <p:nvSpPr>
          <p:cNvPr id="29701" name="TextBox 29700">
            <a:extLst>
              <a:ext uri="{FF2B5EF4-FFF2-40B4-BE49-F238E27FC236}">
                <a16:creationId xmlns:a16="http://schemas.microsoft.com/office/drawing/2014/main" id="{9A5D8009-C7C9-A649-A045-7ECA6A38D89A}"/>
              </a:ext>
            </a:extLst>
          </p:cNvPr>
          <p:cNvSpPr txBox="1"/>
          <p:nvPr/>
        </p:nvSpPr>
        <p:spPr>
          <a:xfrm>
            <a:off x="2223404" y="175435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3298884-5A68-E748-AD14-74C68A277B73}"/>
              </a:ext>
            </a:extLst>
          </p:cNvPr>
          <p:cNvSpPr txBox="1"/>
          <p:nvPr/>
        </p:nvSpPr>
        <p:spPr>
          <a:xfrm>
            <a:off x="856366" y="337405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E9045F6-F39B-8B4B-B0B2-BBA43348E2F4}"/>
              </a:ext>
            </a:extLst>
          </p:cNvPr>
          <p:cNvSpPr txBox="1"/>
          <p:nvPr/>
        </p:nvSpPr>
        <p:spPr>
          <a:xfrm>
            <a:off x="2223404" y="33740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C5A8BA3-E5FD-9246-A11A-F97AA3AEA0C3}"/>
              </a:ext>
            </a:extLst>
          </p:cNvPr>
          <p:cNvSpPr txBox="1"/>
          <p:nvPr/>
        </p:nvSpPr>
        <p:spPr>
          <a:xfrm>
            <a:off x="2223404" y="47236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8602909-5F59-BA46-8827-24BC79F1624F}"/>
              </a:ext>
            </a:extLst>
          </p:cNvPr>
          <p:cNvSpPr txBox="1"/>
          <p:nvPr/>
        </p:nvSpPr>
        <p:spPr>
          <a:xfrm>
            <a:off x="3519237" y="337405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D512CD9-03D3-694C-AC6F-827DAAE2DFCE}"/>
              </a:ext>
            </a:extLst>
          </p:cNvPr>
          <p:cNvSpPr txBox="1"/>
          <p:nvPr/>
        </p:nvSpPr>
        <p:spPr>
          <a:xfrm>
            <a:off x="4696067" y="242751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  <a:endParaRPr lang="en-US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3D60514-E3CB-0746-9BEE-900EE67257FF}"/>
              </a:ext>
            </a:extLst>
          </p:cNvPr>
          <p:cNvSpPr txBox="1"/>
          <p:nvPr/>
        </p:nvSpPr>
        <p:spPr>
          <a:xfrm>
            <a:off x="4696067" y="414745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  <a:endParaRPr lang="en-US" dirty="0"/>
          </a:p>
        </p:txBody>
      </p:sp>
      <p:sp>
        <p:nvSpPr>
          <p:cNvPr id="29704" name="TextBox 29703">
            <a:extLst>
              <a:ext uri="{FF2B5EF4-FFF2-40B4-BE49-F238E27FC236}">
                <a16:creationId xmlns:a16="http://schemas.microsoft.com/office/drawing/2014/main" id="{F6643341-4EC6-5A46-B3CC-5F4D8ACFB384}"/>
              </a:ext>
            </a:extLst>
          </p:cNvPr>
          <p:cNvSpPr txBox="1"/>
          <p:nvPr/>
        </p:nvSpPr>
        <p:spPr>
          <a:xfrm>
            <a:off x="951722" y="6148873"/>
            <a:ext cx="3461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Visited = [ A, D, E, B, C ]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BB72359-A431-1543-AB18-6C8CD567F9BB}"/>
              </a:ext>
            </a:extLst>
          </p:cNvPr>
          <p:cNvSpPr txBox="1"/>
          <p:nvPr/>
        </p:nvSpPr>
        <p:spPr>
          <a:xfrm>
            <a:off x="4866145" y="6143748"/>
            <a:ext cx="4111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Unvisited = [   ]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547704-8900-9B47-A592-28E9E61D2F77}"/>
              </a:ext>
            </a:extLst>
          </p:cNvPr>
          <p:cNvSpPr txBox="1"/>
          <p:nvPr/>
        </p:nvSpPr>
        <p:spPr>
          <a:xfrm>
            <a:off x="8190411" y="444137"/>
            <a:ext cx="4025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Extract min. distance unvisited vertex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Add extracted vertex to visited list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Update neighbors distance if smaller</a:t>
            </a:r>
          </a:p>
        </p:txBody>
      </p:sp>
    </p:spTree>
    <p:extLst>
      <p:ext uri="{BB962C8B-B14F-4D97-AF65-F5344CB8AC3E}">
        <p14:creationId xmlns:p14="http://schemas.microsoft.com/office/powerpoint/2010/main" val="3689727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/>
          <a:lstStyle/>
          <a:p>
            <a:r>
              <a:rPr lang="en-US" altLang="en-US" dirty="0"/>
              <a:t>Dijkstra's algorithm - Pseudocode 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6DB40664-BEE3-944C-90E6-43021A9AE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0" y="1743075"/>
            <a:ext cx="8569001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 sz="2000" dirty="0" err="1">
                <a:solidFill>
                  <a:srgbClr val="674EA7"/>
                </a:solidFill>
                <a:latin typeface="Constantia" pitchFamily="18" charset="0"/>
              </a:rPr>
              <a:t>dist</a:t>
            </a:r>
            <a:r>
              <a:rPr lang="en-US" altLang="en-US" sz="2000" dirty="0">
                <a:solidFill>
                  <a:srgbClr val="674EA7"/>
                </a:solidFill>
                <a:latin typeface="Constantia" pitchFamily="18" charset="0"/>
              </a:rPr>
              <a:t>[s] ←0        			</a:t>
            </a:r>
            <a:r>
              <a:rPr lang="en-US" altLang="en-US" sz="2000" dirty="0">
                <a:solidFill>
                  <a:srgbClr val="C00000"/>
                </a:solidFill>
                <a:latin typeface="Constantia" pitchFamily="18" charset="0"/>
              </a:rPr>
              <a:t>(distance to source vertex is zero)</a:t>
            </a:r>
            <a:b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</a:br>
            <a: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  <a:t>for  all </a:t>
            </a:r>
            <a:r>
              <a:rPr lang="en-US" altLang="en-US" sz="2000" dirty="0">
                <a:solidFill>
                  <a:srgbClr val="674EA7"/>
                </a:solidFill>
                <a:latin typeface="Constantia" pitchFamily="18" charset="0"/>
              </a:rPr>
              <a:t>v ∈ V–{s}</a:t>
            </a:r>
            <a:b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</a:br>
            <a: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  <a:t>        do  </a:t>
            </a:r>
            <a:r>
              <a:rPr lang="en-US" altLang="en-US" sz="2000" dirty="0" err="1">
                <a:solidFill>
                  <a:srgbClr val="674EA7"/>
                </a:solidFill>
                <a:latin typeface="Constantia" pitchFamily="18" charset="0"/>
              </a:rPr>
              <a:t>dist</a:t>
            </a:r>
            <a:r>
              <a:rPr lang="en-US" altLang="en-US" sz="2000" dirty="0">
                <a:solidFill>
                  <a:srgbClr val="674EA7"/>
                </a:solidFill>
                <a:latin typeface="Constantia" pitchFamily="18" charset="0"/>
              </a:rPr>
              <a:t>[v] ←∞ 		</a:t>
            </a:r>
            <a:r>
              <a:rPr lang="en-US" altLang="en-US" sz="2000" dirty="0">
                <a:solidFill>
                  <a:srgbClr val="C00000"/>
                </a:solidFill>
                <a:latin typeface="Constantia" pitchFamily="18" charset="0"/>
              </a:rPr>
              <a:t>(set all other distances to infinity) </a:t>
            </a:r>
            <a:b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</a:br>
            <a:r>
              <a:rPr lang="en-US" altLang="en-US" sz="2000" dirty="0">
                <a:solidFill>
                  <a:srgbClr val="674EA7"/>
                </a:solidFill>
                <a:latin typeface="Constantia" pitchFamily="18" charset="0"/>
              </a:rPr>
              <a:t>S←∅ 				</a:t>
            </a:r>
            <a:r>
              <a:rPr lang="en-US" altLang="en-US" sz="2000" dirty="0">
                <a:solidFill>
                  <a:srgbClr val="C00000"/>
                </a:solidFill>
                <a:latin typeface="Constantia" pitchFamily="18" charset="0"/>
              </a:rPr>
              <a:t>(S, the set of visited vertices is initially empty) </a:t>
            </a:r>
            <a:b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</a:br>
            <a:r>
              <a:rPr lang="en-US" altLang="en-US" sz="2000" dirty="0">
                <a:solidFill>
                  <a:srgbClr val="674EA7"/>
                </a:solidFill>
                <a:latin typeface="Constantia" pitchFamily="18" charset="0"/>
              </a:rPr>
              <a:t>Q←V </a:t>
            </a:r>
            <a:r>
              <a:rPr lang="en-US" altLang="en-US" sz="2000" dirty="0">
                <a:solidFill>
                  <a:srgbClr val="C00000"/>
                </a:solidFill>
                <a:latin typeface="Constantia" pitchFamily="18" charset="0"/>
              </a:rPr>
              <a:t> 				(Q, the unvisited priority queue initially contains all vertices) </a:t>
            </a:r>
            <a:r>
              <a:rPr lang="en-US" altLang="en-US" sz="2000" dirty="0">
                <a:solidFill>
                  <a:srgbClr val="674EA7"/>
                </a:solidFill>
                <a:latin typeface="Constantia" pitchFamily="18" charset="0"/>
              </a:rPr>
              <a:t>              </a:t>
            </a:r>
            <a:b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</a:br>
            <a: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  <a:t>while </a:t>
            </a:r>
            <a:r>
              <a:rPr lang="en-US" altLang="en-US" sz="2000" dirty="0">
                <a:solidFill>
                  <a:srgbClr val="674EA7"/>
                </a:solidFill>
                <a:latin typeface="Constantia" pitchFamily="18" charset="0"/>
              </a:rPr>
              <a:t>Q ≠ ∅ 			</a:t>
            </a:r>
            <a:r>
              <a:rPr lang="en-US" altLang="en-US" sz="2000" dirty="0">
                <a:solidFill>
                  <a:srgbClr val="C00000"/>
                </a:solidFill>
                <a:latin typeface="Constantia" pitchFamily="18" charset="0"/>
              </a:rPr>
              <a:t>(while the priority queue is not empty) </a:t>
            </a:r>
            <a:b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</a:br>
            <a: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  <a:t>do  </a:t>
            </a:r>
            <a:r>
              <a:rPr lang="en-US" altLang="en-US" sz="2000" dirty="0">
                <a:solidFill>
                  <a:srgbClr val="674EA7"/>
                </a:solidFill>
                <a:latin typeface="Constantia" pitchFamily="18" charset="0"/>
              </a:rPr>
              <a:t> u ← </a:t>
            </a:r>
            <a:r>
              <a:rPr lang="en-US" altLang="en-US" sz="2000" dirty="0" err="1">
                <a:solidFill>
                  <a:srgbClr val="444444"/>
                </a:solidFill>
                <a:latin typeface="Constantia" pitchFamily="18" charset="0"/>
              </a:rPr>
              <a:t>mindistance</a:t>
            </a:r>
            <a:r>
              <a:rPr lang="en-US" altLang="en-US" sz="2000" dirty="0">
                <a:solidFill>
                  <a:srgbClr val="674EA7"/>
                </a:solidFill>
                <a:latin typeface="Constantia" pitchFamily="18" charset="0"/>
              </a:rPr>
              <a:t>(Q, </a:t>
            </a:r>
            <a:r>
              <a:rPr lang="en-US" altLang="en-US" sz="2000" dirty="0" err="1">
                <a:solidFill>
                  <a:srgbClr val="674EA7"/>
                </a:solidFill>
                <a:latin typeface="Constantia" pitchFamily="18" charset="0"/>
              </a:rPr>
              <a:t>dist</a:t>
            </a:r>
            <a:r>
              <a:rPr lang="en-US" altLang="en-US" sz="2000" dirty="0">
                <a:solidFill>
                  <a:srgbClr val="674EA7"/>
                </a:solidFill>
                <a:latin typeface="Constantia" pitchFamily="18" charset="0"/>
              </a:rPr>
              <a:t>)	</a:t>
            </a:r>
            <a:r>
              <a:rPr lang="en-US" altLang="en-US" sz="2000" dirty="0">
                <a:solidFill>
                  <a:srgbClr val="C00000"/>
                </a:solidFill>
                <a:latin typeface="Constantia" pitchFamily="18" charset="0"/>
              </a:rPr>
              <a:t>(select the element of Q with the min. distance) </a:t>
            </a:r>
            <a:b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</a:br>
            <a: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  <a:t>    </a:t>
            </a:r>
            <a:r>
              <a:rPr lang="en-US" altLang="en-US" sz="2000" dirty="0">
                <a:solidFill>
                  <a:srgbClr val="674EA7"/>
                </a:solidFill>
                <a:latin typeface="Constantia" pitchFamily="18" charset="0"/>
              </a:rPr>
              <a:t>  S←S∪{u} 			</a:t>
            </a:r>
            <a:r>
              <a:rPr lang="en-US" altLang="en-US" sz="2000" dirty="0">
                <a:solidFill>
                  <a:srgbClr val="C00000"/>
                </a:solidFill>
                <a:latin typeface="Constantia" pitchFamily="18" charset="0"/>
              </a:rPr>
              <a:t>(add u to list of visited vertices) </a:t>
            </a:r>
            <a:b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</a:br>
            <a: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  <a:t>       for all </a:t>
            </a:r>
            <a:r>
              <a:rPr lang="en-US" altLang="en-US" sz="2000" dirty="0">
                <a:solidFill>
                  <a:srgbClr val="674EA7"/>
                </a:solidFill>
                <a:latin typeface="Constantia" pitchFamily="18" charset="0"/>
              </a:rPr>
              <a:t>v ∈ neighbors[u]		</a:t>
            </a:r>
            <a:r>
              <a:rPr lang="en-US" altLang="en-US" sz="2000" dirty="0">
                <a:solidFill>
                  <a:srgbClr val="C00000"/>
                </a:solidFill>
                <a:latin typeface="Constantia" pitchFamily="18" charset="0"/>
              </a:rPr>
              <a:t> </a:t>
            </a:r>
            <a:b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</a:br>
            <a: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  <a:t>              do  if   </a:t>
            </a:r>
            <a:r>
              <a:rPr lang="en-US" altLang="en-US" sz="2000" dirty="0" err="1">
                <a:solidFill>
                  <a:srgbClr val="674EA7"/>
                </a:solidFill>
                <a:latin typeface="Constantia" pitchFamily="18" charset="0"/>
              </a:rPr>
              <a:t>dist</a:t>
            </a:r>
            <a:r>
              <a:rPr lang="en-US" altLang="en-US" sz="2000" dirty="0">
                <a:solidFill>
                  <a:srgbClr val="674EA7"/>
                </a:solidFill>
                <a:latin typeface="Constantia" pitchFamily="18" charset="0"/>
              </a:rPr>
              <a:t>[v] &gt; </a:t>
            </a:r>
            <a:r>
              <a:rPr lang="en-US" altLang="en-US" sz="2000" dirty="0" err="1">
                <a:solidFill>
                  <a:srgbClr val="674EA7"/>
                </a:solidFill>
                <a:latin typeface="Constantia" pitchFamily="18" charset="0"/>
              </a:rPr>
              <a:t>dist</a:t>
            </a:r>
            <a:r>
              <a:rPr lang="en-US" altLang="en-US" sz="2000" dirty="0">
                <a:solidFill>
                  <a:srgbClr val="674EA7"/>
                </a:solidFill>
                <a:latin typeface="Constantia" pitchFamily="18" charset="0"/>
              </a:rPr>
              <a:t>[u] + w(u, v) 		</a:t>
            </a:r>
            <a:r>
              <a:rPr lang="en-US" altLang="en-US" sz="2000" dirty="0">
                <a:solidFill>
                  <a:srgbClr val="C00000"/>
                </a:solidFill>
                <a:latin typeface="Constantia" pitchFamily="18" charset="0"/>
              </a:rPr>
              <a:t>(if new shortest path found)</a:t>
            </a:r>
            <a:b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</a:br>
            <a: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  <a:t>                         then      </a:t>
            </a:r>
            <a:r>
              <a:rPr lang="en-US" altLang="en-US" sz="2000" dirty="0">
                <a:solidFill>
                  <a:srgbClr val="674EA7"/>
                </a:solidFill>
                <a:latin typeface="Constantia" pitchFamily="18" charset="0"/>
              </a:rPr>
              <a:t>d[v] ←d[u] + w(u, v)	</a:t>
            </a:r>
            <a:r>
              <a:rPr lang="en-US" altLang="en-US" sz="2000" dirty="0">
                <a:solidFill>
                  <a:srgbClr val="C00000"/>
                </a:solidFill>
                <a:latin typeface="Constantia" pitchFamily="18" charset="0"/>
              </a:rPr>
              <a:t>(set new value of shortest path)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  <a:t>		</a:t>
            </a:r>
            <a:r>
              <a:rPr lang="en-US" altLang="en-US" sz="2000" dirty="0">
                <a:solidFill>
                  <a:srgbClr val="C00000"/>
                </a:solidFill>
                <a:latin typeface="Constantia" pitchFamily="18" charset="0"/>
              </a:rPr>
              <a:t>(if desired, add traceback previous vertex)</a:t>
            </a:r>
            <a:endParaRPr lang="en-US" altLang="en-US" sz="2000" dirty="0">
              <a:solidFill>
                <a:srgbClr val="444444"/>
              </a:solidFill>
              <a:latin typeface="Constantia" pitchFamily="18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en-US" altLang="en-US" sz="2000" dirty="0">
                <a:solidFill>
                  <a:srgbClr val="444444"/>
                </a:solidFill>
                <a:latin typeface="Constantia" pitchFamily="18" charset="0"/>
              </a:rPr>
              <a:t>return </a:t>
            </a:r>
            <a:r>
              <a:rPr lang="en-US" altLang="en-US" sz="2000" dirty="0" err="1">
                <a:solidFill>
                  <a:srgbClr val="674EA7"/>
                </a:solidFill>
                <a:latin typeface="Constantia" pitchFamily="18" charset="0"/>
              </a:rPr>
              <a:t>dist</a:t>
            </a:r>
            <a:endParaRPr lang="en-US" altLang="en-US" sz="2000" dirty="0">
              <a:solidFill>
                <a:srgbClr val="C00000"/>
              </a:solidFill>
              <a:latin typeface="Constantia" pitchFamily="18" charset="0"/>
            </a:endParaRPr>
          </a:p>
          <a:p>
            <a:pPr eaLnBrk="1" hangingPunct="1">
              <a:lnSpc>
                <a:spcPct val="95000"/>
              </a:lnSpc>
            </a:pPr>
            <a:endParaRPr lang="en-US" altLang="en-US" sz="2000" dirty="0">
              <a:solidFill>
                <a:srgbClr val="674EA7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53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/>
          <a:lstStyle/>
          <a:p>
            <a:r>
              <a:rPr lang="en-US" altLang="en-US" dirty="0"/>
              <a:t>Dijkstra's algorithm - Complexity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A19904B-B2BC-9141-9DAB-68DCADF9820F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31069" y="1643062"/>
            <a:ext cx="8379185" cy="4940618"/>
          </a:xfrm>
        </p:spPr>
        <p:txBody>
          <a:bodyPr vert="horz" lIns="0" tIns="0" rIns="0" bIns="0" rtlCol="0">
            <a:normAutofit/>
          </a:bodyPr>
          <a:lstStyle/>
          <a:p>
            <a:r>
              <a:rPr lang="en-US" dirty="0"/>
              <a:t>The worst-case runtime of Dijkstra’s is O(|E| + |V| </a:t>
            </a:r>
            <a:r>
              <a:rPr lang="en-US" dirty="0" err="1"/>
              <a:t>log|V</a:t>
            </a:r>
            <a:r>
              <a:rPr lang="en-US" dirty="0"/>
              <a:t>|), where E and V are the edge and node set, respectively. </a:t>
            </a:r>
          </a:p>
          <a:p>
            <a:r>
              <a:rPr lang="en-US" dirty="0"/>
              <a:t>This is because we check each edge of the graph in the traversal, requiring O(|E|) time. </a:t>
            </a:r>
          </a:p>
          <a:p>
            <a:r>
              <a:rPr lang="en-US" dirty="0"/>
              <a:t>We must also pull out each node from the priority queue, where each extract operation takes O(</a:t>
            </a:r>
            <a:r>
              <a:rPr lang="en-US" dirty="0" err="1"/>
              <a:t>log|V</a:t>
            </a:r>
            <a:r>
              <a:rPr lang="en-US" dirty="0"/>
              <a:t>|) time. </a:t>
            </a:r>
          </a:p>
          <a:p>
            <a:r>
              <a:rPr lang="en-US" dirty="0"/>
              <a:t>So the total time is O(|E| + |V| </a:t>
            </a:r>
            <a:r>
              <a:rPr lang="en-US" dirty="0" err="1"/>
              <a:t>log|V</a:t>
            </a:r>
            <a:r>
              <a:rPr lang="en-US" dirty="0"/>
              <a:t>|).</a:t>
            </a:r>
            <a:br>
              <a:rPr lang="en-US" dirty="0"/>
            </a:br>
            <a:endParaRPr lang="en-US" altLang="en-US" dirty="0">
              <a:solidFill>
                <a:srgbClr val="444444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66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/>
          <a:lstStyle/>
          <a:p>
            <a:r>
              <a:rPr lang="en-US" altLang="en-US" dirty="0"/>
              <a:t>Applications of Dijkstra's Algorithm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9C4DB4D-E503-CD44-B665-90EACC12DE0C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827314" y="1434698"/>
            <a:ext cx="8703945" cy="4940618"/>
          </a:xfrm>
        </p:spPr>
        <p:txBody>
          <a:bodyPr vert="horz" lIns="0" tIns="0" rIns="0" bIns="0" rtlCol="0">
            <a:norm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>
                <a:solidFill>
                  <a:srgbClr val="444444"/>
                </a:solidFill>
                <a:latin typeface="Arial" panose="020B0604020202020204" pitchFamily="34" charset="0"/>
              </a:rPr>
              <a:t>- Traffic Information Systems are most prominent use  </a:t>
            </a:r>
            <a:endParaRPr lang="en-US" altLang="en-US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>
                <a:solidFill>
                  <a:srgbClr val="444444"/>
                </a:solidFill>
                <a:latin typeface="Arial" panose="020B0604020202020204" pitchFamily="34" charset="0"/>
              </a:rPr>
              <a:t>- Mapping (Map Quest, Google Maps) </a:t>
            </a:r>
            <a:endParaRPr lang="en-US" altLang="en-US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>
                <a:solidFill>
                  <a:srgbClr val="444444"/>
                </a:solidFill>
                <a:latin typeface="Arial" panose="020B0604020202020204" pitchFamily="34" charset="0"/>
              </a:rPr>
              <a:t>- Routing Systems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0D4407F5-8669-1B4D-89B1-1279B2238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088" y="2757721"/>
            <a:ext cx="3413283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DE5D3245-387F-C949-8036-C31D6B306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738" y="2424823"/>
            <a:ext cx="3760470" cy="4093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291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/>
          <a:lstStyle/>
          <a:p>
            <a:r>
              <a:rPr lang="en-US" altLang="en-US" dirty="0"/>
              <a:t>Applications of Dijkstra's Algorithm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88F43EE9-4E6A-D741-B339-174180DAAFDB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838200" y="1825625"/>
            <a:ext cx="5181600" cy="4351338"/>
          </a:xfrm>
        </p:spPr>
        <p:txBody>
          <a:bodyPr vert="horz" lIns="0" tIns="0" rIns="0" bIns="0" rtlCol="0">
            <a:normAutofit fontScale="77500" lnSpcReduction="20000"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 typeface="Wingdings"/>
              <a:buChar char=""/>
              <a:defRPr/>
            </a:pPr>
            <a:r>
              <a:rPr lang="en-US" dirty="0">
                <a:solidFill>
                  <a:srgbClr val="444444"/>
                </a:solidFill>
                <a:latin typeface="Arial" charset="0"/>
              </a:rPr>
              <a:t> One particularly relevant this week: epidemiology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Font typeface="Wingdings"/>
              <a:buChar char=""/>
              <a:defRPr/>
            </a:pPr>
            <a:endParaRPr lang="en-US" dirty="0">
              <a:solidFill>
                <a:srgbClr val="444444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 typeface="Wingdings"/>
              <a:buChar char=""/>
              <a:defRPr/>
            </a:pPr>
            <a:r>
              <a:rPr lang="en-US" dirty="0">
                <a:solidFill>
                  <a:srgbClr val="444444"/>
                </a:solidFill>
                <a:latin typeface="Arial" charset="0"/>
              </a:rPr>
              <a:t> Scientists may use networks to model the spread of infectious diseases and design prevention and response strategies. 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Covid-19?)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Font typeface="Wingdings"/>
              <a:buChar char=""/>
              <a:defRPr/>
            </a:pPr>
            <a:endParaRPr lang="en-US" dirty="0">
              <a:solidFill>
                <a:srgbClr val="444444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 typeface="Wingdings"/>
              <a:buChar char=""/>
              <a:defRPr/>
            </a:pPr>
            <a:r>
              <a:rPr lang="en-US" dirty="0">
                <a:solidFill>
                  <a:srgbClr val="444444"/>
                </a:solidFill>
                <a:latin typeface="Arial" charset="0"/>
              </a:rPr>
              <a:t> Vertices represent individuals, and edges their possible contacts. It is useful to calculate how a particular individual is connected to others.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  <a:defRPr/>
            </a:pPr>
            <a:endParaRPr lang="en-US" dirty="0">
              <a:solidFill>
                <a:srgbClr val="444444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 typeface="Wingdings"/>
              <a:buChar char=""/>
              <a:defRPr/>
            </a:pPr>
            <a:r>
              <a:rPr lang="en-US" dirty="0">
                <a:solidFill>
                  <a:srgbClr val="444444"/>
                </a:solidFill>
                <a:latin typeface="Arial" charset="0"/>
              </a:rPr>
              <a:t> Knowing the shortest path lengths to other individuals can be a relevant indicator of the potential of a particular individual to infect others.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Font typeface="Wingdings"/>
              <a:buChar char=""/>
              <a:defRPr/>
            </a:pPr>
            <a:endParaRPr lang="en-US" dirty="0">
              <a:solidFill>
                <a:srgbClr val="444444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 typeface="Wingdings"/>
              <a:buChar char=""/>
              <a:defRPr/>
            </a:pPr>
            <a:endParaRPr lang="en-US" dirty="0">
              <a:solidFill>
                <a:srgbClr val="444444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  <a:defRPr/>
            </a:pPr>
            <a:endParaRPr lang="en-US" dirty="0">
              <a:solidFill>
                <a:srgbClr val="444444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  <a:defRPr/>
            </a:pPr>
            <a:endParaRPr lang="en-US" dirty="0">
              <a:solidFill>
                <a:srgbClr val="444444"/>
              </a:solidFill>
              <a:latin typeface="Arial" charset="0"/>
            </a:endParaRP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2C3EA0F4-04E9-2846-902A-60DA3BDE3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27420" y="1577340"/>
            <a:ext cx="3657600" cy="38119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718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/>
          <a:lstStyle/>
          <a:p>
            <a:r>
              <a:rPr lang="en-US" altLang="en-US" dirty="0"/>
              <a:t>Shortest Path Algorithm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5BF8F8B-801C-F243-8EEA-F2E28A56A7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7814" y="1637522"/>
            <a:ext cx="8458200" cy="4495800"/>
          </a:xfrm>
        </p:spPr>
        <p:txBody>
          <a:bodyPr/>
          <a:lstStyle/>
          <a:p>
            <a:r>
              <a:rPr lang="en-US" altLang="en-US" dirty="0"/>
              <a:t>What is the Shortest Path Problem?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Is the shortest path problem well defined?</a:t>
            </a:r>
          </a:p>
          <a:p>
            <a:endParaRPr lang="en-US" altLang="en-US" dirty="0"/>
          </a:p>
          <a:p>
            <a:r>
              <a:rPr lang="en-US" altLang="en-US" dirty="0"/>
              <a:t>The Dijkstra's Algorithm for Shortest Path Problem.</a:t>
            </a:r>
          </a:p>
          <a:p>
            <a:endParaRPr lang="en-US" altLang="en-US" dirty="0"/>
          </a:p>
          <a:p>
            <a:r>
              <a:rPr lang="en-US" altLang="en-US" dirty="0"/>
              <a:t>Implementation Dijkstra's Algorithm </a:t>
            </a:r>
          </a:p>
          <a:p>
            <a:pPr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4742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/>
          <a:lstStyle/>
          <a:p>
            <a:r>
              <a:rPr lang="en-US" altLang="en-US" dirty="0"/>
              <a:t>Shortest path problem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5BF8F8B-801C-F243-8EEA-F2E28A56A7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314" y="1391337"/>
            <a:ext cx="8458200" cy="4495800"/>
          </a:xfrm>
        </p:spPr>
        <p:txBody>
          <a:bodyPr>
            <a:normAutofit lnSpcReduction="10000"/>
          </a:bodyPr>
          <a:lstStyle/>
          <a:p>
            <a:r>
              <a:rPr lang="en-US" altLang="en-US" sz="2000" dirty="0"/>
              <a:t>In an edge-weighted graph, the weight of an edge measures the cost of traveling that edge.</a:t>
            </a:r>
          </a:p>
          <a:p>
            <a:endParaRPr lang="en-US" altLang="en-US" sz="2000" dirty="0"/>
          </a:p>
          <a:p>
            <a:r>
              <a:rPr lang="en-US" altLang="en-US" sz="2000" dirty="0"/>
              <a:t>For example, in a graph representing a network of airports, the weights could represent: distance, cost or time.</a:t>
            </a:r>
          </a:p>
          <a:p>
            <a:endParaRPr lang="en-US" altLang="en-US" sz="2000" dirty="0"/>
          </a:p>
          <a:p>
            <a:r>
              <a:rPr lang="en-US" altLang="en-US" sz="2000" dirty="0"/>
              <a:t>Such a graph could be used to answer any of the following:</a:t>
            </a:r>
          </a:p>
          <a:p>
            <a:pPr lvl="1"/>
            <a:r>
              <a:rPr lang="en-US" altLang="en-US" sz="2000" dirty="0"/>
              <a:t>What is the fastest way to get from A to B?</a:t>
            </a:r>
          </a:p>
          <a:p>
            <a:pPr lvl="1"/>
            <a:r>
              <a:rPr lang="en-US" altLang="en-US" sz="2000" dirty="0"/>
              <a:t>Which route from A to B is the least expensive?</a:t>
            </a:r>
          </a:p>
          <a:p>
            <a:pPr lvl="1"/>
            <a:r>
              <a:rPr lang="en-US" altLang="en-US" sz="2000" dirty="0"/>
              <a:t>What is the shortest possible distance from A to B?</a:t>
            </a:r>
          </a:p>
          <a:p>
            <a:pPr lvl="1"/>
            <a:endParaRPr lang="en-US" altLang="en-US" sz="2000" dirty="0"/>
          </a:p>
          <a:p>
            <a:r>
              <a:rPr lang="en-US" altLang="en-US" sz="2000" dirty="0"/>
              <a:t>Each of these questions is an instance of the same problem:</a:t>
            </a:r>
          </a:p>
          <a:p>
            <a:pPr algn="ctr">
              <a:buNone/>
            </a:pPr>
            <a:r>
              <a:rPr lang="en-US" altLang="en-US" sz="2000" dirty="0"/>
              <a:t>The shortest path problem!</a:t>
            </a:r>
          </a:p>
        </p:txBody>
      </p:sp>
    </p:spTree>
    <p:extLst>
      <p:ext uri="{BB962C8B-B14F-4D97-AF65-F5344CB8AC3E}">
        <p14:creationId xmlns:p14="http://schemas.microsoft.com/office/powerpoint/2010/main" val="2216570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/>
          <a:lstStyle/>
          <a:p>
            <a:r>
              <a:rPr lang="en-US" altLang="en-US" dirty="0"/>
              <a:t>Shortest path problem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5BF8F8B-801C-F243-8EEA-F2E28A56A7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314" y="1391337"/>
            <a:ext cx="8458200" cy="4495800"/>
          </a:xfrm>
        </p:spPr>
        <p:txBody>
          <a:bodyPr>
            <a:normAutofit lnSpcReduction="10000"/>
          </a:bodyPr>
          <a:lstStyle/>
          <a:p>
            <a:r>
              <a:rPr lang="en-US" altLang="en-US" sz="2000" dirty="0"/>
              <a:t>In an edge-weighted graph, the weight of an edge measures the cost of traveling that edge.</a:t>
            </a:r>
          </a:p>
          <a:p>
            <a:endParaRPr lang="en-US" altLang="en-US" sz="2000" dirty="0"/>
          </a:p>
          <a:p>
            <a:r>
              <a:rPr lang="en-US" altLang="en-US" sz="2000" dirty="0"/>
              <a:t>For example, in a graph representing a network of airports, the weights could represent: distance, cost or time.</a:t>
            </a:r>
          </a:p>
          <a:p>
            <a:endParaRPr lang="en-US" altLang="en-US" sz="2000" dirty="0"/>
          </a:p>
          <a:p>
            <a:r>
              <a:rPr lang="en-US" altLang="en-US" sz="2000" dirty="0"/>
              <a:t>Such a graph could be used to answer any of the following:</a:t>
            </a:r>
          </a:p>
          <a:p>
            <a:pPr lvl="1"/>
            <a:r>
              <a:rPr lang="en-US" altLang="en-US" sz="2000" dirty="0"/>
              <a:t>What is the fastest way to get from A to B?</a:t>
            </a:r>
          </a:p>
          <a:p>
            <a:pPr lvl="1"/>
            <a:r>
              <a:rPr lang="en-US" altLang="en-US" sz="2000" dirty="0"/>
              <a:t>Which route from A to B is the least expensive?</a:t>
            </a:r>
          </a:p>
          <a:p>
            <a:pPr lvl="1"/>
            <a:r>
              <a:rPr lang="en-US" altLang="en-US" sz="2000" dirty="0"/>
              <a:t>What is the shortest possible distance from A to B?</a:t>
            </a:r>
          </a:p>
          <a:p>
            <a:pPr lvl="1"/>
            <a:endParaRPr lang="en-US" altLang="en-US" sz="2000" dirty="0"/>
          </a:p>
          <a:p>
            <a:r>
              <a:rPr lang="en-US" altLang="en-US" sz="2000" dirty="0"/>
              <a:t>Each of these questions is an instance of the same problem:</a:t>
            </a:r>
          </a:p>
          <a:p>
            <a:pPr algn="ctr">
              <a:buNone/>
            </a:pPr>
            <a:r>
              <a:rPr lang="en-US" altLang="en-US" sz="2000" dirty="0"/>
              <a:t>The shortest path problem!</a:t>
            </a:r>
          </a:p>
        </p:txBody>
      </p:sp>
    </p:spTree>
    <p:extLst>
      <p:ext uri="{BB962C8B-B14F-4D97-AF65-F5344CB8AC3E}">
        <p14:creationId xmlns:p14="http://schemas.microsoft.com/office/powerpoint/2010/main" val="2603354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Is the shortest path problem well defined?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5BF8F8B-801C-F243-8EEA-F2E28A56A7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314" y="1391337"/>
            <a:ext cx="8574594" cy="2758632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If all the edges in a graph have non-negative weights, then it is possible to find the shortest path from any two vertices.</a:t>
            </a:r>
          </a:p>
          <a:p>
            <a:endParaRPr lang="en-US" altLang="en-US" sz="1200" dirty="0"/>
          </a:p>
          <a:p>
            <a:r>
              <a:rPr lang="en-US" altLang="en-US" sz="2000" dirty="0"/>
              <a:t>For example, in the figure below, the shortest path from A to D is { A, C, D } with a total cost of 3.</a:t>
            </a:r>
          </a:p>
          <a:p>
            <a:endParaRPr lang="en-US" altLang="en-US" sz="1200" dirty="0"/>
          </a:p>
          <a:p>
            <a:r>
              <a:rPr lang="en-US" altLang="en-US" sz="2000" dirty="0"/>
              <a:t>Thus, the problem is well defined for a graph that contains non-negative weights.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22D45-9D53-FC43-B787-B3ACD3BA3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21908" y="3621573"/>
            <a:ext cx="50800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/>
          <a:lstStyle/>
          <a:p>
            <a:r>
              <a:rPr lang="en-US" altLang="en-US" dirty="0"/>
              <a:t>Single-Source Shortest Path Problem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09F130B-F03D-D24E-9296-579B83AC0C5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68284" y="1454468"/>
            <a:ext cx="8698230" cy="4937760"/>
          </a:xfrm>
        </p:spPr>
        <p:txBody>
          <a:bodyPr vert="horz" lIns="0" tIns="0" rIns="0" bIns="0" rtlCol="0">
            <a:norm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b="1" u="sng" dirty="0">
                <a:latin typeface="Arial" panose="020B0604020202020204" pitchFamily="34" charset="0"/>
              </a:rPr>
              <a:t>Single-Source Shortest Path Problem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- The problem of finding shortest paths from a source vertex </a:t>
            </a:r>
            <a:r>
              <a:rPr lang="en-US" altLang="en-US" i="1" dirty="0">
                <a:latin typeface="Arial" panose="020B0604020202020204" pitchFamily="34" charset="0"/>
              </a:rPr>
              <a:t>v</a:t>
            </a:r>
            <a:r>
              <a:rPr lang="en-US" altLang="en-US" dirty="0">
                <a:latin typeface="Arial" panose="020B0604020202020204" pitchFamily="34" charset="0"/>
              </a:rPr>
              <a:t> to all other vertices in the graph.</a:t>
            </a:r>
          </a:p>
        </p:txBody>
      </p:sp>
      <p:grpSp>
        <p:nvGrpSpPr>
          <p:cNvPr id="9" name="Group 3">
            <a:extLst>
              <a:ext uri="{FF2B5EF4-FFF2-40B4-BE49-F238E27FC236}">
                <a16:creationId xmlns:a16="http://schemas.microsoft.com/office/drawing/2014/main" id="{2BC0A6C3-844F-B244-B67E-17CFB6619BFF}"/>
              </a:ext>
            </a:extLst>
          </p:cNvPr>
          <p:cNvGrpSpPr>
            <a:grpSpLocks/>
          </p:cNvGrpSpPr>
          <p:nvPr/>
        </p:nvGrpSpPr>
        <p:grpSpPr bwMode="auto">
          <a:xfrm>
            <a:off x="3187958" y="2928424"/>
            <a:ext cx="5047532" cy="3592285"/>
            <a:chOff x="192" y="1256"/>
            <a:chExt cx="2328" cy="1672"/>
          </a:xfrm>
        </p:grpSpPr>
        <p:sp>
          <p:nvSpPr>
            <p:cNvPr id="10" name="Oval 4">
              <a:extLst>
                <a:ext uri="{FF2B5EF4-FFF2-40B4-BE49-F238E27FC236}">
                  <a16:creationId xmlns:a16="http://schemas.microsoft.com/office/drawing/2014/main" id="{669A0683-3209-B24D-927A-46CA7BC9EE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256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3200" dirty="0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5A85C8C6-C168-754B-BC93-11CF6ABD3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640"/>
              <a:ext cx="288" cy="28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3200" dirty="0"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2" name="Oval 6">
              <a:extLst>
                <a:ext uri="{FF2B5EF4-FFF2-40B4-BE49-F238E27FC236}">
                  <a16:creationId xmlns:a16="http://schemas.microsoft.com/office/drawing/2014/main" id="{9F3B0126-399F-9741-A8AF-E7530B25F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9" y="2538"/>
              <a:ext cx="288" cy="28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3200" dirty="0"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13" name="Oval 8">
              <a:extLst>
                <a:ext uri="{FF2B5EF4-FFF2-40B4-BE49-F238E27FC236}">
                  <a16:creationId xmlns:a16="http://schemas.microsoft.com/office/drawing/2014/main" id="{BF9A41BA-D89E-4140-B126-3DC49BED3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9" y="1358"/>
              <a:ext cx="288" cy="28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3200" dirty="0"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4A275221-E1E6-3B46-ABC0-968A3114C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2" y="1866"/>
              <a:ext cx="288" cy="28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3200" dirty="0">
                  <a:ea typeface="宋体" panose="02010600030101010101" pitchFamily="2" charset="-122"/>
                </a:rPr>
                <a:t>C</a:t>
              </a:r>
            </a:p>
          </p:txBody>
        </p:sp>
        <p:cxnSp>
          <p:nvCxnSpPr>
            <p:cNvPr id="15" name="AutoShape 18">
              <a:extLst>
                <a:ext uri="{FF2B5EF4-FFF2-40B4-BE49-F238E27FC236}">
                  <a16:creationId xmlns:a16="http://schemas.microsoft.com/office/drawing/2014/main" id="{113E8218-B96F-5F4E-8B20-BB5A48D9F8E7}"/>
                </a:ext>
              </a:extLst>
            </p:cNvPr>
            <p:cNvCxnSpPr>
              <a:cxnSpLocks noChangeShapeType="1"/>
              <a:stCxn id="10" idx="6"/>
              <a:endCxn id="13" idx="1"/>
            </p:cNvCxnSpPr>
            <p:nvPr/>
          </p:nvCxnSpPr>
          <p:spPr bwMode="auto">
            <a:xfrm>
              <a:off x="480" y="1400"/>
              <a:ext cx="98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AutoShape 19">
              <a:extLst>
                <a:ext uri="{FF2B5EF4-FFF2-40B4-BE49-F238E27FC236}">
                  <a16:creationId xmlns:a16="http://schemas.microsoft.com/office/drawing/2014/main" id="{FEB4F50D-4087-FD47-8D1C-F29BD93FAC1C}"/>
                </a:ext>
              </a:extLst>
            </p:cNvPr>
            <p:cNvCxnSpPr>
              <a:cxnSpLocks noChangeShapeType="1"/>
              <a:stCxn id="10" idx="4"/>
              <a:endCxn id="11" idx="0"/>
            </p:cNvCxnSpPr>
            <p:nvPr/>
          </p:nvCxnSpPr>
          <p:spPr bwMode="auto">
            <a:xfrm>
              <a:off x="336" y="1544"/>
              <a:ext cx="0" cy="10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20">
              <a:extLst>
                <a:ext uri="{FF2B5EF4-FFF2-40B4-BE49-F238E27FC236}">
                  <a16:creationId xmlns:a16="http://schemas.microsoft.com/office/drawing/2014/main" id="{6EF456F7-EF77-654A-83AB-7E1A2AF8B6AD}"/>
                </a:ext>
              </a:extLst>
            </p:cNvPr>
            <p:cNvCxnSpPr>
              <a:cxnSpLocks noChangeShapeType="1"/>
              <a:stCxn id="11" idx="6"/>
              <a:endCxn id="12" idx="3"/>
            </p:cNvCxnSpPr>
            <p:nvPr/>
          </p:nvCxnSpPr>
          <p:spPr bwMode="auto">
            <a:xfrm flipV="1">
              <a:off x="480" y="2784"/>
              <a:ext cx="98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21">
              <a:extLst>
                <a:ext uri="{FF2B5EF4-FFF2-40B4-BE49-F238E27FC236}">
                  <a16:creationId xmlns:a16="http://schemas.microsoft.com/office/drawing/2014/main" id="{6E93DEB8-2C5A-3749-B18F-0871367123CB}"/>
                </a:ext>
              </a:extLst>
            </p:cNvPr>
            <p:cNvCxnSpPr>
              <a:cxnSpLocks noChangeShapeType="1"/>
              <a:stCxn id="12" idx="0"/>
              <a:endCxn id="13" idx="4"/>
            </p:cNvCxnSpPr>
            <p:nvPr/>
          </p:nvCxnSpPr>
          <p:spPr bwMode="auto">
            <a:xfrm flipV="1">
              <a:off x="1563" y="1646"/>
              <a:ext cx="0" cy="8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22">
              <a:extLst>
                <a:ext uri="{FF2B5EF4-FFF2-40B4-BE49-F238E27FC236}">
                  <a16:creationId xmlns:a16="http://schemas.microsoft.com/office/drawing/2014/main" id="{25B7BD04-C5F3-7C48-8F06-67F293CE1CC5}"/>
                </a:ext>
              </a:extLst>
            </p:cNvPr>
            <p:cNvCxnSpPr>
              <a:cxnSpLocks noChangeShapeType="1"/>
              <a:stCxn id="11" idx="7"/>
              <a:endCxn id="13" idx="3"/>
            </p:cNvCxnSpPr>
            <p:nvPr/>
          </p:nvCxnSpPr>
          <p:spPr bwMode="auto">
            <a:xfrm flipV="1">
              <a:off x="438" y="1604"/>
              <a:ext cx="1023" cy="10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24">
              <a:extLst>
                <a:ext uri="{FF2B5EF4-FFF2-40B4-BE49-F238E27FC236}">
                  <a16:creationId xmlns:a16="http://schemas.microsoft.com/office/drawing/2014/main" id="{D172436F-BA90-1046-A6F0-0D1CA58A6D29}"/>
                </a:ext>
              </a:extLst>
            </p:cNvPr>
            <p:cNvCxnSpPr>
              <a:cxnSpLocks noChangeShapeType="1"/>
              <a:stCxn id="13" idx="6"/>
              <a:endCxn id="14" idx="1"/>
            </p:cNvCxnSpPr>
            <p:nvPr/>
          </p:nvCxnSpPr>
          <p:spPr bwMode="auto">
            <a:xfrm>
              <a:off x="1707" y="1502"/>
              <a:ext cx="567" cy="4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1" name="AutoShape 22">
            <a:extLst>
              <a:ext uri="{FF2B5EF4-FFF2-40B4-BE49-F238E27FC236}">
                <a16:creationId xmlns:a16="http://schemas.microsoft.com/office/drawing/2014/main" id="{54DDFDAA-AB95-1842-A2ED-25BBB9D7BEA2}"/>
              </a:ext>
            </a:extLst>
          </p:cNvPr>
          <p:cNvCxnSpPr>
            <a:cxnSpLocks noChangeShapeType="1"/>
            <a:stCxn id="12" idx="6"/>
            <a:endCxn id="14" idx="3"/>
          </p:cNvCxnSpPr>
          <p:nvPr/>
        </p:nvCxnSpPr>
        <p:spPr bwMode="auto">
          <a:xfrm flipV="1">
            <a:off x="6472757" y="4767157"/>
            <a:ext cx="1229743" cy="12250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9BB69BD-C6CA-B64F-AE9D-5ACEA8C7C885}"/>
              </a:ext>
            </a:extLst>
          </p:cNvPr>
          <p:cNvSpPr txBox="1"/>
          <p:nvPr/>
        </p:nvSpPr>
        <p:spPr>
          <a:xfrm>
            <a:off x="4584049" y="287403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A0BC99-EEB8-0148-9DF0-D1799FEB3B98}"/>
              </a:ext>
            </a:extLst>
          </p:cNvPr>
          <p:cNvSpPr txBox="1"/>
          <p:nvPr/>
        </p:nvSpPr>
        <p:spPr>
          <a:xfrm>
            <a:off x="3217011" y="449373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E33B67-4353-9E41-9655-404C68257EA4}"/>
              </a:ext>
            </a:extLst>
          </p:cNvPr>
          <p:cNvSpPr txBox="1"/>
          <p:nvPr/>
        </p:nvSpPr>
        <p:spPr>
          <a:xfrm>
            <a:off x="4584049" y="449373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9FCF40E-F91D-5F4C-9CCC-07C69C49AFF1}"/>
              </a:ext>
            </a:extLst>
          </p:cNvPr>
          <p:cNvSpPr txBox="1"/>
          <p:nvPr/>
        </p:nvSpPr>
        <p:spPr>
          <a:xfrm>
            <a:off x="4584049" y="584327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0530553-A8E1-824C-8DEC-416F123B958A}"/>
              </a:ext>
            </a:extLst>
          </p:cNvPr>
          <p:cNvSpPr txBox="1"/>
          <p:nvPr/>
        </p:nvSpPr>
        <p:spPr>
          <a:xfrm>
            <a:off x="5879882" y="449373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77DC3C-1180-F64B-AE0F-D828116BE89D}"/>
              </a:ext>
            </a:extLst>
          </p:cNvPr>
          <p:cNvSpPr txBox="1"/>
          <p:nvPr/>
        </p:nvSpPr>
        <p:spPr>
          <a:xfrm>
            <a:off x="7056712" y="354719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EC482-FB1C-6B49-AA05-8162B987EC0D}"/>
              </a:ext>
            </a:extLst>
          </p:cNvPr>
          <p:cNvSpPr txBox="1"/>
          <p:nvPr/>
        </p:nvSpPr>
        <p:spPr>
          <a:xfrm>
            <a:off x="7056712" y="526713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9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/>
          <a:lstStyle/>
          <a:p>
            <a:r>
              <a:rPr lang="en-US" altLang="en-US" dirty="0"/>
              <a:t>Dijkstra's algorithm 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EA71D8C-22AC-304D-8401-6F147E0BC7F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827314" y="1357312"/>
            <a:ext cx="8398193" cy="4939189"/>
          </a:xfrm>
        </p:spPr>
        <p:txBody>
          <a:bodyPr vert="horz" lIns="0" tIns="0" rIns="0" bIns="0" rtlCol="0">
            <a:normAutofit fontScale="92500" lnSpcReduction="20000"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b="1" u="sng" dirty="0">
                <a:latin typeface="Arial" panose="020B0604020202020204" pitchFamily="34" charset="0"/>
              </a:rPr>
              <a:t>Dijkstra's algorithm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-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is a solution to the single-source shortest path problem in graph theory. </a:t>
            </a:r>
            <a:endParaRPr lang="en-US" altLang="en-US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Arial" panose="020B0604020202020204" pitchFamily="34" charset="0"/>
              </a:rPr>
              <a:t> </a:t>
            </a:r>
            <a:endParaRPr lang="en-US" altLang="en-US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Arial" panose="020B0604020202020204" pitchFamily="34" charset="0"/>
              </a:rPr>
              <a:t>Works on both directed and undirected graphs. However, all edges must have nonnegative weights.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rgbClr val="990000"/>
                </a:solidFill>
                <a:latin typeface="Arial" panose="020B0604020202020204" pitchFamily="34" charset="0"/>
              </a:rPr>
              <a:t>Approach:</a:t>
            </a:r>
            <a:r>
              <a:rPr lang="en-US" altLang="en-US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Greedy (visit the closest node to the already visited tree at any instance)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rgbClr val="990000"/>
                </a:solidFill>
                <a:latin typeface="Arial" panose="020B0604020202020204" pitchFamily="34" charset="0"/>
              </a:rPr>
              <a:t>Input:</a:t>
            </a:r>
            <a:r>
              <a:rPr lang="en-US" altLang="en-US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Weighted graph G={E,V} and source vertex </a:t>
            </a:r>
            <a:r>
              <a:rPr lang="en-US" altLang="en-US" i="1" dirty="0" err="1">
                <a:latin typeface="Arial" panose="020B0604020202020204" pitchFamily="34" charset="0"/>
              </a:rPr>
              <a:t>v</a:t>
            </a:r>
            <a:r>
              <a:rPr lang="en-US" altLang="en-US" dirty="0" err="1">
                <a:latin typeface="Constantia" pitchFamily="18" charset="0"/>
              </a:rPr>
              <a:t>∈</a:t>
            </a:r>
            <a:r>
              <a:rPr lang="en-US" altLang="en-US" dirty="0" err="1">
                <a:latin typeface="Arial" panose="020B0604020202020204" pitchFamily="34" charset="0"/>
              </a:rPr>
              <a:t>V</a:t>
            </a:r>
            <a:r>
              <a:rPr lang="en-US" altLang="en-US" dirty="0">
                <a:latin typeface="Arial" panose="020B0604020202020204" pitchFamily="34" charset="0"/>
              </a:rPr>
              <a:t>, such that all edge weights are nonnegative</a:t>
            </a:r>
            <a:endParaRPr lang="en-US" altLang="en-US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rgbClr val="444444"/>
                </a:solidFill>
                <a:latin typeface="Arial" panose="020B0604020202020204" pitchFamily="34" charset="0"/>
              </a:rPr>
              <a:t> </a:t>
            </a:r>
            <a:endParaRPr lang="en-US" altLang="en-US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rgbClr val="990000"/>
                </a:solidFill>
                <a:latin typeface="Arial" panose="020B0604020202020204" pitchFamily="34" charset="0"/>
              </a:rPr>
              <a:t>Output:</a:t>
            </a:r>
            <a:r>
              <a:rPr lang="en-US" altLang="en-US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Lengths of shortest paths (or the shortest paths themselves) from a given source vertex</a:t>
            </a: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latin typeface="Arial" panose="020B0604020202020204" pitchFamily="34" charset="0"/>
              </a:rPr>
              <a:t>v</a:t>
            </a:r>
            <a:r>
              <a:rPr lang="en-US" altLang="en-US" dirty="0" err="1">
                <a:latin typeface="Constantia" pitchFamily="18" charset="0"/>
              </a:rPr>
              <a:t>∈</a:t>
            </a:r>
            <a:r>
              <a:rPr lang="en-US" altLang="en-US" dirty="0" err="1">
                <a:latin typeface="Arial" panose="020B0604020202020204" pitchFamily="34" charset="0"/>
              </a:rPr>
              <a:t>V</a:t>
            </a:r>
            <a:r>
              <a:rPr lang="en-US" altLang="en-US" dirty="0">
                <a:latin typeface="Arial" panose="020B0604020202020204" pitchFamily="34" charset="0"/>
              </a:rPr>
              <a:t>  to all other vertices</a:t>
            </a:r>
            <a:endParaRPr lang="en-US" altLang="en-US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b="1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b="1" u="sng" dirty="0">
              <a:solidFill>
                <a:srgbClr val="444444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995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/>
          <a:lstStyle/>
          <a:p>
            <a:r>
              <a:rPr lang="en-US" altLang="en-US" dirty="0"/>
              <a:t>Dijkstra's algorithm 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EA71D8C-22AC-304D-8401-6F147E0BC7F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827314" y="1357312"/>
            <a:ext cx="8398193" cy="4939189"/>
          </a:xfrm>
        </p:spPr>
        <p:txBody>
          <a:bodyPr vert="horz" lIns="0" tIns="0" rIns="0" bIns="0" rtlCol="0">
            <a:normAutofit/>
          </a:bodyPr>
          <a:lstStyle/>
          <a:p>
            <a:pPr marL="0" indent="0">
              <a:buNone/>
            </a:pPr>
            <a:r>
              <a:rPr lang="en-US" dirty="0"/>
              <a:t>Follow the following steps: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Take 2 lists: unvisited and visited and add all vertices to unvisited</a:t>
            </a:r>
          </a:p>
          <a:p>
            <a:pPr marL="342900" indent="-342900">
              <a:buAutoNum type="arabicPeriod"/>
            </a:pPr>
            <a:r>
              <a:rPr lang="en-US" dirty="0"/>
              <a:t>Extract min. distance unvisited vertex</a:t>
            </a:r>
          </a:p>
          <a:p>
            <a:pPr marL="342900" indent="-342900">
              <a:buAutoNum type="arabicPeriod"/>
            </a:pPr>
            <a:r>
              <a:rPr lang="en-US" dirty="0"/>
              <a:t>Add extracted vertex to visited list</a:t>
            </a:r>
          </a:p>
          <a:p>
            <a:pPr marL="342900" indent="-342900">
              <a:buAutoNum type="arabicPeriod"/>
            </a:pPr>
            <a:r>
              <a:rPr lang="en-US" dirty="0"/>
              <a:t>Update neighbors distance if smaller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b="1" u="sng" dirty="0">
              <a:solidFill>
                <a:srgbClr val="444444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033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34AA84B-86BB-B840-91A5-EFE6826B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99527"/>
            <a:ext cx="8839200" cy="838200"/>
          </a:xfrm>
        </p:spPr>
        <p:txBody>
          <a:bodyPr/>
          <a:lstStyle/>
          <a:p>
            <a:r>
              <a:rPr lang="en-US" altLang="en-US" dirty="0"/>
              <a:t>Dijkstra's algorithm - Example </a:t>
            </a:r>
          </a:p>
        </p:txBody>
      </p:sp>
      <p:grpSp>
        <p:nvGrpSpPr>
          <p:cNvPr id="7" name="Group 3">
            <a:extLst>
              <a:ext uri="{FF2B5EF4-FFF2-40B4-BE49-F238E27FC236}">
                <a16:creationId xmlns:a16="http://schemas.microsoft.com/office/drawing/2014/main" id="{7195953A-E521-8A48-AB7C-1F4C7A11BC13}"/>
              </a:ext>
            </a:extLst>
          </p:cNvPr>
          <p:cNvGrpSpPr>
            <a:grpSpLocks/>
          </p:cNvGrpSpPr>
          <p:nvPr/>
        </p:nvGrpSpPr>
        <p:grpSpPr bwMode="auto">
          <a:xfrm>
            <a:off x="827313" y="1808751"/>
            <a:ext cx="5047532" cy="3592285"/>
            <a:chOff x="192" y="1256"/>
            <a:chExt cx="2328" cy="1672"/>
          </a:xfrm>
        </p:grpSpPr>
        <p:sp>
          <p:nvSpPr>
            <p:cNvPr id="9" name="Oval 4">
              <a:extLst>
                <a:ext uri="{FF2B5EF4-FFF2-40B4-BE49-F238E27FC236}">
                  <a16:creationId xmlns:a16="http://schemas.microsoft.com/office/drawing/2014/main" id="{0F70DD1F-606F-4E42-B0E3-CF9BAA9582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256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3200" dirty="0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0" name="Oval 5">
              <a:extLst>
                <a:ext uri="{FF2B5EF4-FFF2-40B4-BE49-F238E27FC236}">
                  <a16:creationId xmlns:a16="http://schemas.microsoft.com/office/drawing/2014/main" id="{BA59D0F2-C768-7C40-8FA8-FDD22AAEC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640"/>
              <a:ext cx="288" cy="28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3200" dirty="0"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1" name="Oval 6">
              <a:extLst>
                <a:ext uri="{FF2B5EF4-FFF2-40B4-BE49-F238E27FC236}">
                  <a16:creationId xmlns:a16="http://schemas.microsoft.com/office/drawing/2014/main" id="{F0A5C0B7-C2B3-EC48-822A-1CEECEE69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9" y="2538"/>
              <a:ext cx="288" cy="28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3200" dirty="0"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13" name="Oval 8">
              <a:extLst>
                <a:ext uri="{FF2B5EF4-FFF2-40B4-BE49-F238E27FC236}">
                  <a16:creationId xmlns:a16="http://schemas.microsoft.com/office/drawing/2014/main" id="{F09AFAFE-AF67-2843-972B-31DC86BE15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9" y="1358"/>
              <a:ext cx="288" cy="28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3200" dirty="0"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FD3B19CF-D876-3A46-B4B2-B50C3DEB7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2" y="1866"/>
              <a:ext cx="288" cy="28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3200" dirty="0">
                  <a:ea typeface="宋体" panose="02010600030101010101" pitchFamily="2" charset="-122"/>
                </a:rPr>
                <a:t>C</a:t>
              </a:r>
            </a:p>
          </p:txBody>
        </p:sp>
        <p:cxnSp>
          <p:nvCxnSpPr>
            <p:cNvPr id="23" name="AutoShape 18">
              <a:extLst>
                <a:ext uri="{FF2B5EF4-FFF2-40B4-BE49-F238E27FC236}">
                  <a16:creationId xmlns:a16="http://schemas.microsoft.com/office/drawing/2014/main" id="{DB2F8A9C-E5C6-0F4E-BF2C-C797C37D5EAE}"/>
                </a:ext>
              </a:extLst>
            </p:cNvPr>
            <p:cNvCxnSpPr>
              <a:cxnSpLocks noChangeShapeType="1"/>
              <a:stCxn id="9" idx="6"/>
              <a:endCxn id="13" idx="1"/>
            </p:cNvCxnSpPr>
            <p:nvPr/>
          </p:nvCxnSpPr>
          <p:spPr bwMode="auto">
            <a:xfrm>
              <a:off x="480" y="1400"/>
              <a:ext cx="98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19">
              <a:extLst>
                <a:ext uri="{FF2B5EF4-FFF2-40B4-BE49-F238E27FC236}">
                  <a16:creationId xmlns:a16="http://schemas.microsoft.com/office/drawing/2014/main" id="{DE3A75DD-6124-C84C-B6BF-F446D21D01F5}"/>
                </a:ext>
              </a:extLst>
            </p:cNvPr>
            <p:cNvCxnSpPr>
              <a:cxnSpLocks noChangeShapeType="1"/>
              <a:stCxn id="9" idx="4"/>
              <a:endCxn id="10" idx="0"/>
            </p:cNvCxnSpPr>
            <p:nvPr/>
          </p:nvCxnSpPr>
          <p:spPr bwMode="auto">
            <a:xfrm>
              <a:off x="336" y="1544"/>
              <a:ext cx="0" cy="10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20">
              <a:extLst>
                <a:ext uri="{FF2B5EF4-FFF2-40B4-BE49-F238E27FC236}">
                  <a16:creationId xmlns:a16="http://schemas.microsoft.com/office/drawing/2014/main" id="{983FC68A-9412-F946-B7DF-F6B39028969B}"/>
                </a:ext>
              </a:extLst>
            </p:cNvPr>
            <p:cNvCxnSpPr>
              <a:cxnSpLocks noChangeShapeType="1"/>
              <a:stCxn id="10" idx="6"/>
              <a:endCxn id="11" idx="3"/>
            </p:cNvCxnSpPr>
            <p:nvPr/>
          </p:nvCxnSpPr>
          <p:spPr bwMode="auto">
            <a:xfrm flipV="1">
              <a:off x="480" y="2784"/>
              <a:ext cx="98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21">
              <a:extLst>
                <a:ext uri="{FF2B5EF4-FFF2-40B4-BE49-F238E27FC236}">
                  <a16:creationId xmlns:a16="http://schemas.microsoft.com/office/drawing/2014/main" id="{0FF37D7C-7E4A-C344-923A-1333D2BC2E7B}"/>
                </a:ext>
              </a:extLst>
            </p:cNvPr>
            <p:cNvCxnSpPr>
              <a:cxnSpLocks noChangeShapeType="1"/>
              <a:stCxn id="11" idx="0"/>
              <a:endCxn id="13" idx="4"/>
            </p:cNvCxnSpPr>
            <p:nvPr/>
          </p:nvCxnSpPr>
          <p:spPr bwMode="auto">
            <a:xfrm flipV="1">
              <a:off x="1563" y="1646"/>
              <a:ext cx="0" cy="8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22">
              <a:extLst>
                <a:ext uri="{FF2B5EF4-FFF2-40B4-BE49-F238E27FC236}">
                  <a16:creationId xmlns:a16="http://schemas.microsoft.com/office/drawing/2014/main" id="{D2C0B4A7-791B-4944-8D71-E0558E4D08E1}"/>
                </a:ext>
              </a:extLst>
            </p:cNvPr>
            <p:cNvCxnSpPr>
              <a:cxnSpLocks noChangeShapeType="1"/>
              <a:stCxn id="10" idx="7"/>
              <a:endCxn id="13" idx="3"/>
            </p:cNvCxnSpPr>
            <p:nvPr/>
          </p:nvCxnSpPr>
          <p:spPr bwMode="auto">
            <a:xfrm flipV="1">
              <a:off x="438" y="1604"/>
              <a:ext cx="1023" cy="10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24">
              <a:extLst>
                <a:ext uri="{FF2B5EF4-FFF2-40B4-BE49-F238E27FC236}">
                  <a16:creationId xmlns:a16="http://schemas.microsoft.com/office/drawing/2014/main" id="{D1394C03-34D2-B844-A120-968B875744D9}"/>
                </a:ext>
              </a:extLst>
            </p:cNvPr>
            <p:cNvCxnSpPr>
              <a:cxnSpLocks noChangeShapeType="1"/>
              <a:stCxn id="13" idx="6"/>
              <a:endCxn id="14" idx="1"/>
            </p:cNvCxnSpPr>
            <p:nvPr/>
          </p:nvCxnSpPr>
          <p:spPr bwMode="auto">
            <a:xfrm>
              <a:off x="1707" y="1502"/>
              <a:ext cx="567" cy="4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2" name="AutoShape 22">
            <a:extLst>
              <a:ext uri="{FF2B5EF4-FFF2-40B4-BE49-F238E27FC236}">
                <a16:creationId xmlns:a16="http://schemas.microsoft.com/office/drawing/2014/main" id="{532B18DE-3E2D-B848-9F7B-218E45A8E99F}"/>
              </a:ext>
            </a:extLst>
          </p:cNvPr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4112112" y="3647484"/>
            <a:ext cx="1229743" cy="12250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9700" name="Table 29699">
            <a:extLst>
              <a:ext uri="{FF2B5EF4-FFF2-40B4-BE49-F238E27FC236}">
                <a16:creationId xmlns:a16="http://schemas.microsoft.com/office/drawing/2014/main" id="{7AD049AF-FAD3-4547-AB0B-BE138224C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797451"/>
              </p:ext>
            </p:extLst>
          </p:nvPr>
        </p:nvGraphicFramePr>
        <p:xfrm>
          <a:off x="7751011" y="1797864"/>
          <a:ext cx="3831006" cy="390797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77002">
                  <a:extLst>
                    <a:ext uri="{9D8B030D-6E8A-4147-A177-3AD203B41FA5}">
                      <a16:colId xmlns:a16="http://schemas.microsoft.com/office/drawing/2014/main" val="2731340901"/>
                    </a:ext>
                  </a:extLst>
                </a:gridCol>
                <a:gridCol w="1277002">
                  <a:extLst>
                    <a:ext uri="{9D8B030D-6E8A-4147-A177-3AD203B41FA5}">
                      <a16:colId xmlns:a16="http://schemas.microsoft.com/office/drawing/2014/main" val="3287672321"/>
                    </a:ext>
                  </a:extLst>
                </a:gridCol>
                <a:gridCol w="1277002">
                  <a:extLst>
                    <a:ext uri="{9D8B030D-6E8A-4147-A177-3AD203B41FA5}">
                      <a16:colId xmlns:a16="http://schemas.microsoft.com/office/drawing/2014/main" val="4164697176"/>
                    </a:ext>
                  </a:extLst>
                </a:gridCol>
              </a:tblGrid>
              <a:tr h="5987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Vertex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Shortest distance from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Previous vertex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119156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10155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48062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202083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239638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282763"/>
                  </a:ext>
                </a:extLst>
              </a:tr>
            </a:tbl>
          </a:graphicData>
        </a:graphic>
      </p:graphicFrame>
      <p:sp>
        <p:nvSpPr>
          <p:cNvPr id="29701" name="TextBox 29700">
            <a:extLst>
              <a:ext uri="{FF2B5EF4-FFF2-40B4-BE49-F238E27FC236}">
                <a16:creationId xmlns:a16="http://schemas.microsoft.com/office/drawing/2014/main" id="{9A5D8009-C7C9-A649-A045-7ECA6A38D89A}"/>
              </a:ext>
            </a:extLst>
          </p:cNvPr>
          <p:cNvSpPr txBox="1"/>
          <p:nvPr/>
        </p:nvSpPr>
        <p:spPr>
          <a:xfrm>
            <a:off x="2223404" y="175435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3298884-5A68-E748-AD14-74C68A277B73}"/>
              </a:ext>
            </a:extLst>
          </p:cNvPr>
          <p:cNvSpPr txBox="1"/>
          <p:nvPr/>
        </p:nvSpPr>
        <p:spPr>
          <a:xfrm>
            <a:off x="856366" y="337405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E9045F6-F39B-8B4B-B0B2-BBA43348E2F4}"/>
              </a:ext>
            </a:extLst>
          </p:cNvPr>
          <p:cNvSpPr txBox="1"/>
          <p:nvPr/>
        </p:nvSpPr>
        <p:spPr>
          <a:xfrm>
            <a:off x="2223404" y="33740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C5A8BA3-E5FD-9246-A11A-F97AA3AEA0C3}"/>
              </a:ext>
            </a:extLst>
          </p:cNvPr>
          <p:cNvSpPr txBox="1"/>
          <p:nvPr/>
        </p:nvSpPr>
        <p:spPr>
          <a:xfrm>
            <a:off x="2223404" y="47236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8602909-5F59-BA46-8827-24BC79F1624F}"/>
              </a:ext>
            </a:extLst>
          </p:cNvPr>
          <p:cNvSpPr txBox="1"/>
          <p:nvPr/>
        </p:nvSpPr>
        <p:spPr>
          <a:xfrm>
            <a:off x="3519237" y="337405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D512CD9-03D3-694C-AC6F-827DAAE2DFCE}"/>
              </a:ext>
            </a:extLst>
          </p:cNvPr>
          <p:cNvSpPr txBox="1"/>
          <p:nvPr/>
        </p:nvSpPr>
        <p:spPr>
          <a:xfrm>
            <a:off x="4696067" y="242751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  <a:endParaRPr lang="en-US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3D60514-E3CB-0746-9BEE-900EE67257FF}"/>
              </a:ext>
            </a:extLst>
          </p:cNvPr>
          <p:cNvSpPr txBox="1"/>
          <p:nvPr/>
        </p:nvSpPr>
        <p:spPr>
          <a:xfrm>
            <a:off x="4696067" y="414745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  <a:endParaRPr lang="en-US" dirty="0"/>
          </a:p>
        </p:txBody>
      </p:sp>
      <p:sp>
        <p:nvSpPr>
          <p:cNvPr id="29704" name="TextBox 29703">
            <a:extLst>
              <a:ext uri="{FF2B5EF4-FFF2-40B4-BE49-F238E27FC236}">
                <a16:creationId xmlns:a16="http://schemas.microsoft.com/office/drawing/2014/main" id="{F6643341-4EC6-5A46-B3CC-5F4D8ACFB384}"/>
              </a:ext>
            </a:extLst>
          </p:cNvPr>
          <p:cNvSpPr txBox="1"/>
          <p:nvPr/>
        </p:nvSpPr>
        <p:spPr>
          <a:xfrm>
            <a:off x="951722" y="6148873"/>
            <a:ext cx="3461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Visited = [                                      ]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BB72359-A431-1543-AB18-6C8CD567F9BB}"/>
              </a:ext>
            </a:extLst>
          </p:cNvPr>
          <p:cNvSpPr txBox="1"/>
          <p:nvPr/>
        </p:nvSpPr>
        <p:spPr>
          <a:xfrm>
            <a:off x="4866145" y="6143748"/>
            <a:ext cx="4111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Unvisited = [                                      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8292EA-00B6-2641-8BDE-D1FBAC0E98D4}"/>
              </a:ext>
            </a:extLst>
          </p:cNvPr>
          <p:cNvSpPr txBox="1"/>
          <p:nvPr/>
        </p:nvSpPr>
        <p:spPr>
          <a:xfrm>
            <a:off x="8190411" y="444137"/>
            <a:ext cx="4025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Extract min. distance unvisited vertex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Add extracted vertex to visited list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Update neighbors distance if smaller</a:t>
            </a:r>
          </a:p>
        </p:txBody>
      </p:sp>
    </p:spTree>
    <p:extLst>
      <p:ext uri="{BB962C8B-B14F-4D97-AF65-F5344CB8AC3E}">
        <p14:creationId xmlns:p14="http://schemas.microsoft.com/office/powerpoint/2010/main" val="24067126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32685</TotalTime>
  <Words>1084</Words>
  <Application>Microsoft Macintosh PowerPoint</Application>
  <PresentationFormat>Widescreen</PresentationFormat>
  <Paragraphs>159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Constantia</vt:lpstr>
      <vt:lpstr>Wingdings</vt:lpstr>
      <vt:lpstr>1_Office Theme</vt:lpstr>
      <vt:lpstr>Custom Design</vt:lpstr>
      <vt:lpstr>Dijkstra’s Shortest Path Algorithm </vt:lpstr>
      <vt:lpstr>Shortest Path Algorithm</vt:lpstr>
      <vt:lpstr>Shortest path problem</vt:lpstr>
      <vt:lpstr>Shortest path problem</vt:lpstr>
      <vt:lpstr>Is the shortest path problem well defined?</vt:lpstr>
      <vt:lpstr>Single-Source Shortest Path Problem </vt:lpstr>
      <vt:lpstr>Dijkstra's algorithm </vt:lpstr>
      <vt:lpstr>Dijkstra's algorithm </vt:lpstr>
      <vt:lpstr>Dijkstra's algorithm - Example </vt:lpstr>
      <vt:lpstr>Dijkstra's algorithm - Example </vt:lpstr>
      <vt:lpstr>Dijkstra's algorithm - Pseudocode </vt:lpstr>
      <vt:lpstr>Dijkstra's algorithm - Complexity </vt:lpstr>
      <vt:lpstr>Applications of Dijkstra's Algorithm</vt:lpstr>
      <vt:lpstr>Applications of Dijkstra's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Fraud Preemtion</dc:title>
  <dc:creator>Md_ Rahman</dc:creator>
  <cp:lastModifiedBy>Microsoft Office User</cp:lastModifiedBy>
  <cp:revision>2279</cp:revision>
  <dcterms:created xsi:type="dcterms:W3CDTF">2018-02-18T09:06:46Z</dcterms:created>
  <dcterms:modified xsi:type="dcterms:W3CDTF">2022-08-21T19:53:54Z</dcterms:modified>
</cp:coreProperties>
</file>